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 name="Shape 36"/>
        <p:cNvGrpSpPr/>
        <p:nvPr/>
      </p:nvGrpSpPr>
      <p:grpSpPr>
        <a:xfrm>
          <a:off y="0" x="0"/>
          <a:ext cy="0" cx="0"/>
          <a:chOff y="0" x="0"/>
          <a:chExt cy="0" cx="0"/>
        </a:xfrm>
      </p:grpSpPr>
      <p:sp>
        <p:nvSpPr>
          <p:cNvPr id="37" name="Shape 3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8" name="Shape 38"/>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7" name="Shape 97"/>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rPr lang="en"/>
              <a:t>Zero crossing SSR as opposed to what other common types one might encounter?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4" name="Shape 104"/>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rPr lang="en"/>
              <a:t>Add “Either” to the beginning of the second bullet point.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8" name="Shape 108"/>
        <p:cNvGrpSpPr/>
        <p:nvPr/>
      </p:nvGrpSpPr>
      <p:grpSpPr>
        <a:xfrm>
          <a:off y="0" x="0"/>
          <a:ext cy="0" cx="0"/>
          <a:chOff y="0" x="0"/>
          <a:chExt cy="0" cx="0"/>
        </a:xfrm>
      </p:grpSpPr>
      <p:sp>
        <p:nvSpPr>
          <p:cNvPr id="109" name="Shape 10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0" name="Shape 110"/>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rPr lang="en"/>
              <a:t>Give an example of an enclosure?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0" name="Shape 120"/>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4" name="Shape 124"/>
        <p:cNvGrpSpPr/>
        <p:nvPr/>
      </p:nvGrpSpPr>
      <p:grpSpPr>
        <a:xfrm>
          <a:off y="0" x="0"/>
          <a:ext cy="0" cx="0"/>
          <a:chOff y="0" x="0"/>
          <a:chExt cy="0" cx="0"/>
        </a:xfrm>
      </p:grpSpPr>
      <p:sp>
        <p:nvSpPr>
          <p:cNvPr id="125" name="Shape 12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6" name="Shape 126"/>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2" name="Shape 42"/>
        <p:cNvGrpSpPr/>
        <p:nvPr/>
      </p:nvGrpSpPr>
      <p:grpSpPr>
        <a:xfrm>
          <a:off y="0" x="0"/>
          <a:ext cy="0" cx="0"/>
          <a:chOff y="0" x="0"/>
          <a:chExt cy="0" cx="0"/>
        </a:xfrm>
      </p:grpSpPr>
      <p:sp>
        <p:nvSpPr>
          <p:cNvPr id="43" name="Shape 4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4" name="Shape 44"/>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1" name="Shape 51"/>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rPr lang="en"/>
              <a:t>What’s a klixon?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7" name="Shape 57"/>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2" name="Shape 62"/>
        <p:cNvGrpSpPr/>
        <p:nvPr/>
      </p:nvGrpSpPr>
      <p:grpSpPr>
        <a:xfrm>
          <a:off y="0" x="0"/>
          <a:ext cy="0" cx="0"/>
          <a:chOff y="0" x="0"/>
          <a:chExt cy="0" cx="0"/>
        </a:xfrm>
      </p:grpSpPr>
      <p:sp>
        <p:nvSpPr>
          <p:cNvPr id="63" name="Shape 6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4" name="Shape 64"/>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9" name="Shape 69"/>
        <p:cNvGrpSpPr/>
        <p:nvPr/>
      </p:nvGrpSpPr>
      <p:grpSpPr>
        <a:xfrm>
          <a:off y="0" x="0"/>
          <a:ext cy="0" cx="0"/>
          <a:chOff y="0" x="0"/>
          <a:chExt cy="0" cx="0"/>
        </a:xfrm>
      </p:grpSpPr>
      <p:sp>
        <p:nvSpPr>
          <p:cNvPr id="70" name="Shape 7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1" name="Shape 71"/>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rPr lang="en"/>
              <a:t>Why SSR outputs? What other alternatives will you commonly encounter?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8" name="Shape 78"/>
          <p:cNvSpPr txBox="1"/>
          <p:nvPr>
            <p:ph idx="1" type="body"/>
          </p:nvPr>
        </p:nvSpPr>
        <p:spPr>
          <a:xfrm>
            <a:off y="4343400" x="685800"/>
            <a:ext cy="4114800" cx="5486399"/>
          </a:xfrm>
          <a:prstGeom prst="rect">
            <a:avLst/>
          </a:prstGeom>
        </p:spPr>
        <p:txBody>
          <a:bodyPr bIns="91425" rIns="91425" lIns="91425" tIns="91425" anchor="t" anchorCtr="0">
            <a:normAutofit/>
          </a:bodyPr>
          <a:lstStyle/>
          <a:p>
            <a:pPr rtl="0">
              <a:spcBef>
                <a:spcPts val="0"/>
              </a:spcBef>
              <a:buNone/>
            </a:pPr>
            <a:r>
              <a:rPr lang="en"/>
              <a:t>Move the bottom bullet point up by one, and change it to: “It’s best to measure the electrical resistance of your heaters when they’re cold, and use that to figure out the maximum current they can take. Remember, V=IR.” or something like that.</a:t>
            </a:r>
          </a:p>
          <a:p>
            <a:pPr>
              <a:spcBef>
                <a:spcPts val="0"/>
              </a:spcBef>
              <a:buNone/>
            </a:pPr>
            <a:r>
              <a:rPr lang="en"/>
              <a:t>Move the voltage/current bullet and its sub-points to the next slide, re-title the slide something like “Typical max currents for Lino heaters, according to the book” or something like that.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2" name="Shape 82"/>
        <p:cNvGrpSpPr/>
        <p:nvPr/>
      </p:nvGrpSpPr>
      <p:grpSpPr>
        <a:xfrm>
          <a:off y="0" x="0"/>
          <a:ext cy="0" cx="0"/>
          <a:chOff y="0" x="0"/>
          <a:chExt cy="0" cx="0"/>
        </a:xfrm>
      </p:grpSpPr>
      <p:sp>
        <p:nvSpPr>
          <p:cNvPr id="83" name="Shape 8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4" name="Shape 84"/>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rPr lang="en"/>
              <a:t>Perhaps add a note like “But remember, it’s better to measure your actual machine than to rely on what the book says it ‘should’ be.”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0" name="Shape 90"/>
          <p:cNvSpPr txBox="1"/>
          <p:nvPr>
            <p:ph idx="1" type="body"/>
          </p:nvPr>
        </p:nvSpPr>
        <p:spPr>
          <a:xfrm>
            <a:off y="4343400" x="685800"/>
            <a:ext cy="4114800" cx="5486399"/>
          </a:xfrm>
          <a:prstGeom prst="rect">
            <a:avLst/>
          </a:prstGeom>
        </p:spPr>
        <p:txBody>
          <a:bodyPr bIns="91425" rIns="91425" lIns="91425" tIns="91425" anchor="t" anchorCtr="0">
            <a:norm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2914648" x="0"/>
            <a:ext cy="2228999" cx="9144000"/>
          </a:xfrm>
          <a:prstGeom prst="rect">
            <a:avLst/>
          </a:prstGeom>
          <a:solidFill>
            <a:schemeClr val="dk2"/>
          </a:solidFill>
          <a:ln>
            <a:noFill/>
          </a:ln>
        </p:spPr>
        <p:txBody>
          <a:bodyPr bIns="45700" rIns="91425" lIns="91425" tIns="45700" anchor="ctr" anchorCtr="0">
            <a:normAutofit/>
          </a:bodyPr>
          <a:lstStyle/>
          <a:p>
            <a:pPr>
              <a:spcBef>
                <a:spcPts val="0"/>
              </a:spcBef>
              <a:buNone/>
            </a:pPr>
            <a:r>
              <a:t/>
            </a:r>
            <a:endParaRPr/>
          </a:p>
        </p:txBody>
      </p:sp>
      <p:cxnSp>
        <p:nvCxnSpPr>
          <p:cNvPr id="9" name="Shape 9"/>
          <p:cNvCxnSpPr/>
          <p:nvPr/>
        </p:nvCxnSpPr>
        <p:spPr>
          <a:xfrm>
            <a:off y="2914649" x="0"/>
            <a:ext cy="0" cx="9144000"/>
          </a:xfrm>
          <a:prstGeom prst="straightConnector1">
            <a:avLst/>
          </a:prstGeom>
          <a:noFill/>
          <a:ln w="28575" cap="flat">
            <a:solidFill>
              <a:schemeClr val="dk1"/>
            </a:solidFill>
            <a:prstDash val="solid"/>
            <a:round/>
            <a:headEnd w="med" len="med" type="none"/>
            <a:tailEnd w="med" len="med" type="none"/>
          </a:ln>
        </p:spPr>
      </p:cxnSp>
      <p:sp>
        <p:nvSpPr>
          <p:cNvPr id="10" name="Shape 10"/>
          <p:cNvSpPr txBox="1"/>
          <p:nvPr>
            <p:ph type="ctrTitle"/>
          </p:nvPr>
        </p:nvSpPr>
        <p:spPr>
          <a:xfrm>
            <a:off y="1618313" x="685800"/>
            <a:ext cy="1238099" cx="7772400"/>
          </a:xfrm>
          <a:prstGeom prst="rect">
            <a:avLst/>
          </a:prstGeom>
        </p:spPr>
        <p:txBody>
          <a:bodyPr bIns="91425" rIns="91425" lIns="91425" tIns="91425" anchor="b" anchorCtr="0"/>
          <a:lstStyle>
            <a:lvl1pPr>
              <a:spcBef>
                <a:spcPts val="0"/>
              </a:spcBef>
              <a:buClr>
                <a:schemeClr val="dk2"/>
              </a:buClr>
              <a:buSzPct val="100000"/>
              <a:defRPr sz="4800">
                <a:solidFill>
                  <a:schemeClr val="dk2"/>
                </a:solidFill>
              </a:defRPr>
            </a:lvl1pPr>
            <a:lvl2pPr>
              <a:spcBef>
                <a:spcPts val="0"/>
              </a:spcBef>
              <a:buClr>
                <a:schemeClr val="dk2"/>
              </a:buClr>
              <a:buSzPct val="100000"/>
              <a:defRPr sz="4800">
                <a:solidFill>
                  <a:schemeClr val="dk2"/>
                </a:solidFill>
              </a:defRPr>
            </a:lvl2pPr>
            <a:lvl3pPr>
              <a:spcBef>
                <a:spcPts val="0"/>
              </a:spcBef>
              <a:buClr>
                <a:schemeClr val="dk2"/>
              </a:buClr>
              <a:buSzPct val="100000"/>
              <a:defRPr sz="4800">
                <a:solidFill>
                  <a:schemeClr val="dk2"/>
                </a:solidFill>
              </a:defRPr>
            </a:lvl3pPr>
            <a:lvl4pPr>
              <a:spcBef>
                <a:spcPts val="0"/>
              </a:spcBef>
              <a:buClr>
                <a:schemeClr val="dk2"/>
              </a:buClr>
              <a:buSzPct val="100000"/>
              <a:defRPr sz="4800">
                <a:solidFill>
                  <a:schemeClr val="dk2"/>
                </a:solidFill>
              </a:defRPr>
            </a:lvl4pPr>
            <a:lvl5pPr>
              <a:spcBef>
                <a:spcPts val="0"/>
              </a:spcBef>
              <a:buClr>
                <a:schemeClr val="dk2"/>
              </a:buClr>
              <a:buSzPct val="100000"/>
              <a:defRPr sz="4800">
                <a:solidFill>
                  <a:schemeClr val="dk2"/>
                </a:solidFill>
              </a:defRPr>
            </a:lvl5pPr>
            <a:lvl6pPr>
              <a:spcBef>
                <a:spcPts val="0"/>
              </a:spcBef>
              <a:buClr>
                <a:schemeClr val="dk2"/>
              </a:buClr>
              <a:buSzPct val="100000"/>
              <a:defRPr sz="4800">
                <a:solidFill>
                  <a:schemeClr val="dk2"/>
                </a:solidFill>
              </a:defRPr>
            </a:lvl6pPr>
            <a:lvl7pPr>
              <a:spcBef>
                <a:spcPts val="0"/>
              </a:spcBef>
              <a:buClr>
                <a:schemeClr val="dk2"/>
              </a:buClr>
              <a:buSzPct val="100000"/>
              <a:defRPr sz="4800">
                <a:solidFill>
                  <a:schemeClr val="dk2"/>
                </a:solidFill>
              </a:defRPr>
            </a:lvl7pPr>
            <a:lvl8pPr>
              <a:spcBef>
                <a:spcPts val="0"/>
              </a:spcBef>
              <a:buClr>
                <a:schemeClr val="dk2"/>
              </a:buClr>
              <a:buSzPct val="100000"/>
              <a:defRPr sz="4800">
                <a:solidFill>
                  <a:schemeClr val="dk2"/>
                </a:solidFill>
              </a:defRPr>
            </a:lvl8pPr>
            <a:lvl9pPr>
              <a:spcBef>
                <a:spcPts val="0"/>
              </a:spcBef>
              <a:buClr>
                <a:schemeClr val="dk2"/>
              </a:buClr>
              <a:buSzPct val="100000"/>
              <a:defRPr sz="4800">
                <a:solidFill>
                  <a:schemeClr val="dk2"/>
                </a:solidFill>
              </a:defRPr>
            </a:lvl9pPr>
          </a:lstStyle>
          <a:p/>
        </p:txBody>
      </p:sp>
      <p:sp>
        <p:nvSpPr>
          <p:cNvPr id="11" name="Shape 11"/>
          <p:cNvSpPr txBox="1"/>
          <p:nvPr>
            <p:ph idx="1" type="subTitle"/>
          </p:nvPr>
        </p:nvSpPr>
        <p:spPr>
          <a:xfrm>
            <a:off y="2964777" x="685800"/>
            <a:ext cy="944700" cx="7772400"/>
          </a:xfrm>
          <a:prstGeom prst="rect">
            <a:avLst/>
          </a:prstGeom>
        </p:spPr>
        <p:txBody>
          <a:bodyPr bIns="91425" rIns="91425" lIns="91425" tIns="91425" anchor="t" anchorCtr="0"/>
          <a:lstStyle>
            <a:lvl1pPr>
              <a:spcBef>
                <a:spcPts val="0"/>
              </a:spcBef>
              <a:buClr>
                <a:schemeClr val="lt2"/>
              </a:buClr>
              <a:buSzPct val="100000"/>
              <a:buNone/>
              <a:defRPr sz="3600">
                <a:solidFill>
                  <a:schemeClr val="lt2"/>
                </a:solidFill>
              </a:defRPr>
            </a:lvl1pPr>
            <a:lvl2pPr>
              <a:spcBef>
                <a:spcPts val="0"/>
              </a:spcBef>
              <a:buClr>
                <a:schemeClr val="lt2"/>
              </a:buClr>
              <a:buSzPct val="100000"/>
              <a:buNone/>
              <a:defRPr sz="3600">
                <a:solidFill>
                  <a:schemeClr val="lt2"/>
                </a:solidFill>
              </a:defRPr>
            </a:lvl2pPr>
            <a:lvl3pPr>
              <a:spcBef>
                <a:spcPts val="0"/>
              </a:spcBef>
              <a:buClr>
                <a:schemeClr val="lt2"/>
              </a:buClr>
              <a:buSzPct val="100000"/>
              <a:buNone/>
              <a:defRPr sz="3600">
                <a:solidFill>
                  <a:schemeClr val="lt2"/>
                </a:solidFill>
              </a:defRPr>
            </a:lvl3pPr>
            <a:lvl4pPr>
              <a:spcBef>
                <a:spcPts val="0"/>
              </a:spcBef>
              <a:buClr>
                <a:schemeClr val="lt2"/>
              </a:buClr>
              <a:buSzPct val="100000"/>
              <a:buNone/>
              <a:defRPr sz="3600">
                <a:solidFill>
                  <a:schemeClr val="lt2"/>
                </a:solidFill>
              </a:defRPr>
            </a:lvl4pPr>
            <a:lvl5pPr>
              <a:spcBef>
                <a:spcPts val="0"/>
              </a:spcBef>
              <a:buClr>
                <a:schemeClr val="lt2"/>
              </a:buClr>
              <a:buSzPct val="100000"/>
              <a:buNone/>
              <a:defRPr sz="3600">
                <a:solidFill>
                  <a:schemeClr val="lt2"/>
                </a:solidFill>
              </a:defRPr>
            </a:lvl5pPr>
            <a:lvl6pPr>
              <a:spcBef>
                <a:spcPts val="0"/>
              </a:spcBef>
              <a:buClr>
                <a:schemeClr val="lt2"/>
              </a:buClr>
              <a:buSzPct val="100000"/>
              <a:buNone/>
              <a:defRPr sz="3600">
                <a:solidFill>
                  <a:schemeClr val="lt2"/>
                </a:solidFill>
              </a:defRPr>
            </a:lvl6pPr>
            <a:lvl7pPr>
              <a:spcBef>
                <a:spcPts val="0"/>
              </a:spcBef>
              <a:buClr>
                <a:schemeClr val="lt2"/>
              </a:buClr>
              <a:buSzPct val="100000"/>
              <a:buNone/>
              <a:defRPr sz="3600">
                <a:solidFill>
                  <a:schemeClr val="lt2"/>
                </a:solidFill>
              </a:defRPr>
            </a:lvl7pPr>
            <a:lvl8pPr>
              <a:spcBef>
                <a:spcPts val="0"/>
              </a:spcBef>
              <a:buClr>
                <a:schemeClr val="lt2"/>
              </a:buClr>
              <a:buSzPct val="100000"/>
              <a:buNone/>
              <a:defRPr sz="3600">
                <a:solidFill>
                  <a:schemeClr val="lt2"/>
                </a:solidFill>
              </a:defRPr>
            </a:lvl8pPr>
            <a:lvl9pPr>
              <a:spcBef>
                <a:spcPts val="0"/>
              </a:spcBef>
              <a:buClr>
                <a:schemeClr val="lt2"/>
              </a:buClr>
              <a:buSzPct val="100000"/>
              <a:buNone/>
              <a:defRPr sz="3600">
                <a:solidFill>
                  <a:schemeClr val="l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p:nvPr/>
        </p:nvSpPr>
        <p:spPr>
          <a:xfrm>
            <a:off y="0" x="0"/>
            <a:ext cy="1127700" cx="9144000"/>
          </a:xfrm>
          <a:prstGeom prst="rect">
            <a:avLst/>
          </a:prstGeom>
          <a:solidFill>
            <a:schemeClr val="dk2"/>
          </a:solidFill>
          <a:ln>
            <a:noFill/>
          </a:ln>
        </p:spPr>
        <p:txBody>
          <a:bodyPr bIns="45700" rIns="91425" lIns="91425" tIns="45700" anchor="ctr" anchorCtr="0">
            <a:normAutofit/>
          </a:bodyPr>
          <a:lstStyle/>
          <a:p>
            <a:pPr>
              <a:spcBef>
                <a:spcPts val="0"/>
              </a:spcBef>
              <a:buNone/>
            </a:pPr>
            <a:r>
              <a:t/>
            </a:r>
            <a:endParaRPr/>
          </a:p>
        </p:txBody>
      </p:sp>
      <p:cxnSp>
        <p:nvCxnSpPr>
          <p:cNvPr id="14" name="Shape 14"/>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15" name="Shape 15"/>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p:nvPr/>
        </p:nvSpPr>
        <p:spPr>
          <a:xfrm>
            <a:off y="0" x="0"/>
            <a:ext cy="1127700" cx="9144000"/>
          </a:xfrm>
          <a:prstGeom prst="rect">
            <a:avLst/>
          </a:prstGeom>
          <a:solidFill>
            <a:schemeClr val="dk2"/>
          </a:solidFill>
          <a:ln>
            <a:noFill/>
          </a:ln>
        </p:spPr>
        <p:txBody>
          <a:bodyPr bIns="45700" rIns="91425" lIns="91425" tIns="45700" anchor="ctr" anchorCtr="0">
            <a:normAutofit/>
          </a:bodyPr>
          <a:lstStyle/>
          <a:p>
            <a:pPr>
              <a:spcBef>
                <a:spcPts val="0"/>
              </a:spcBef>
              <a:buNone/>
            </a:pPr>
            <a:r>
              <a:t/>
            </a:r>
            <a:endParaRPr/>
          </a:p>
        </p:txBody>
      </p:sp>
      <p:cxnSp>
        <p:nvCxnSpPr>
          <p:cNvPr id="19" name="Shape 19"/>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20" name="Shape 20"/>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p:nvPr/>
        </p:nvSpPr>
        <p:spPr>
          <a:xfrm>
            <a:off y="0" x="0"/>
            <a:ext cy="1127700" cx="9144000"/>
          </a:xfrm>
          <a:prstGeom prst="rect">
            <a:avLst/>
          </a:prstGeom>
          <a:solidFill>
            <a:schemeClr val="dk2"/>
          </a:solidFill>
          <a:ln>
            <a:noFill/>
          </a:ln>
        </p:spPr>
        <p:txBody>
          <a:bodyPr bIns="45700" rIns="91425" lIns="91425" tIns="45700" anchor="ctr" anchorCtr="0">
            <a:normAutofit/>
          </a:bodyPr>
          <a:lstStyle/>
          <a:p>
            <a:pPr>
              <a:spcBef>
                <a:spcPts val="0"/>
              </a:spcBef>
              <a:buNone/>
            </a:pPr>
            <a:r>
              <a:t/>
            </a:r>
            <a:endParaRPr/>
          </a:p>
        </p:txBody>
      </p:sp>
      <p:cxnSp>
        <p:nvCxnSpPr>
          <p:cNvPr id="25" name="Shape 25"/>
          <p:cNvCxnSpPr/>
          <p:nvPr/>
        </p:nvCxnSpPr>
        <p:spPr>
          <a:xfrm>
            <a:off y="1127679" x="0"/>
            <a:ext cy="0" cx="9144000"/>
          </a:xfrm>
          <a:prstGeom prst="straightConnector1">
            <a:avLst/>
          </a:prstGeom>
          <a:noFill/>
          <a:ln w="28575" cap="flat">
            <a:solidFill>
              <a:schemeClr val="dk1"/>
            </a:solidFill>
            <a:prstDash val="solid"/>
            <a:round/>
            <a:headEnd w="med" len="med" type="none"/>
            <a:tailEnd w="med" len="med" type="none"/>
          </a:ln>
        </p:spPr>
      </p:cxnSp>
      <p:sp>
        <p:nvSpPr>
          <p:cNvPr id="26" name="Shape 26"/>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 name="Shape 27"/>
        <p:cNvGrpSpPr/>
        <p:nvPr/>
      </p:nvGrpSpPr>
      <p:grpSpPr>
        <a:xfrm>
          <a:off y="0" x="0"/>
          <a:ext cy="0" cx="0"/>
          <a:chOff y="0" x="0"/>
          <a:chExt cy="0" cx="0"/>
        </a:xfrm>
      </p:grpSpPr>
      <p:sp>
        <p:nvSpPr>
          <p:cNvPr id="28" name="Shape 28"/>
          <p:cNvSpPr/>
          <p:nvPr/>
        </p:nvSpPr>
        <p:spPr>
          <a:xfrm>
            <a:off y="4225081" x="0"/>
            <a:ext cy="918300" cx="9144000"/>
          </a:xfrm>
          <a:prstGeom prst="rect">
            <a:avLst/>
          </a:prstGeom>
          <a:solidFill>
            <a:schemeClr val="dk2"/>
          </a:solidFill>
          <a:ln>
            <a:noFill/>
          </a:ln>
        </p:spPr>
        <p:txBody>
          <a:bodyPr bIns="45700" rIns="91425" lIns="91425" tIns="45700" anchor="ctr" anchorCtr="0">
            <a:normAutofit/>
          </a:bodyPr>
          <a:lstStyle/>
          <a:p>
            <a:pPr>
              <a:spcBef>
                <a:spcPts val="0"/>
              </a:spcBef>
              <a:buNone/>
            </a:pPr>
            <a:r>
              <a:t/>
            </a:r>
            <a:endParaRPr/>
          </a:p>
        </p:txBody>
      </p:sp>
      <p:cxnSp>
        <p:nvCxnSpPr>
          <p:cNvPr id="29" name="Shape 29"/>
          <p:cNvCxnSpPr/>
          <p:nvPr/>
        </p:nvCxnSpPr>
        <p:spPr>
          <a:xfrm>
            <a:off y="4225081" x="0"/>
            <a:ext cy="0" cx="9144000"/>
          </a:xfrm>
          <a:prstGeom prst="straightConnector1">
            <a:avLst/>
          </a:prstGeom>
          <a:noFill/>
          <a:ln w="28575" cap="flat">
            <a:solidFill>
              <a:schemeClr val="dk1"/>
            </a:solidFill>
            <a:prstDash val="solid"/>
            <a:round/>
            <a:headEnd w="med" len="med" type="none"/>
            <a:tailEnd w="med" len="med" type="none"/>
          </a:ln>
        </p:spPr>
      </p:cxnSp>
      <p:sp>
        <p:nvSpPr>
          <p:cNvPr id="30" name="Shape 3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Clr>
                <a:schemeClr val="lt1"/>
              </a:buClr>
              <a:buSzPct val="100000"/>
              <a:buNone/>
              <a:defRPr sz="1800">
                <a:solidFill>
                  <a:schemeClr val="lt1"/>
                </a:solidFill>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1pPr>
            <a:lvl2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2pPr>
            <a:lvl3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3pPr>
            <a:lvl4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4pPr>
            <a:lvl5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5pPr>
            <a:lvl6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6pPr>
            <a:lvl7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7pPr>
            <a:lvl8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8pPr>
            <a:lvl9pPr>
              <a:spcBef>
                <a:spcPts val="0"/>
              </a:spcBef>
              <a:buClr>
                <a:schemeClr val="lt1"/>
              </a:buClr>
              <a:buSzPct val="100000"/>
              <a:buFont typeface="Trebuchet MS"/>
              <a:buNone/>
              <a:defRPr b="1" sz="3600">
                <a:solidFill>
                  <a:schemeClr val="lt1"/>
                </a:solidFill>
                <a:latin typeface="Trebuchet MS"/>
                <a:ea typeface="Trebuchet MS"/>
                <a:cs typeface="Trebuchet MS"/>
                <a:sym typeface="Trebuchet MS"/>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4"/><Relationship Target="../media/image04.png" Type="http://schemas.openxmlformats.org/officeDocument/2006/relationships/image" Id="rId3"/><Relationship Target="../media/image03.png" Type="http://schemas.openxmlformats.org/officeDocument/2006/relationships/image" Id="rId6"/><Relationship Target="../media/image05.png" Type="http://schemas.openxmlformats.org/officeDocument/2006/relationships/image" Id="rId5"/></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type="ctrTitle"/>
          </p:nvPr>
        </p:nvSpPr>
        <p:spPr>
          <a:xfrm>
            <a:off y="1618313" x="685800"/>
            <a:ext cy="1238099" cx="7772400"/>
          </a:xfrm>
          <a:prstGeom prst="rect">
            <a:avLst/>
          </a:prstGeom>
        </p:spPr>
        <p:txBody>
          <a:bodyPr bIns="91425" rIns="91425" lIns="91425" tIns="91425" anchor="b" anchorCtr="0">
            <a:normAutofit/>
          </a:bodyPr>
          <a:lstStyle/>
          <a:p>
            <a:pPr>
              <a:spcBef>
                <a:spcPts val="0"/>
              </a:spcBef>
              <a:buNone/>
            </a:pPr>
            <a:r>
              <a:rPr lang="en"/>
              <a:t>Linotype Heater Controls</a:t>
            </a:r>
          </a:p>
        </p:txBody>
      </p:sp>
      <p:sp>
        <p:nvSpPr>
          <p:cNvPr id="34" name="Shape 34"/>
          <p:cNvSpPr txBox="1"/>
          <p:nvPr>
            <p:ph idx="1" type="subTitle"/>
          </p:nvPr>
        </p:nvSpPr>
        <p:spPr>
          <a:xfrm>
            <a:off y="2964777" x="685800"/>
            <a:ext cy="944700" cx="7772400"/>
          </a:xfrm>
          <a:prstGeom prst="rect">
            <a:avLst/>
          </a:prstGeom>
        </p:spPr>
        <p:txBody>
          <a:bodyPr bIns="91425" rIns="91425" lIns="91425" tIns="91425" anchor="t" anchorCtr="0">
            <a:normAutofit/>
          </a:bodyPr>
          <a:lstStyle/>
          <a:p>
            <a:pPr>
              <a:spcBef>
                <a:spcPts val="0"/>
              </a:spcBef>
              <a:buNone/>
            </a:pPr>
            <a:r>
              <a:rPr lang="en"/>
              <a:t>Digital Replacements</a:t>
            </a:r>
          </a:p>
        </p:txBody>
      </p:sp>
      <p:sp>
        <p:nvSpPr>
          <p:cNvPr id="35" name="Shape 35"/>
          <p:cNvSpPr txBox="1"/>
          <p:nvPr/>
        </p:nvSpPr>
        <p:spPr>
          <a:xfrm>
            <a:off y="4388850" x="1668150"/>
            <a:ext cy="258299" cx="5792399"/>
          </a:xfrm>
          <a:prstGeom prst="rect">
            <a:avLst/>
          </a:prstGeom>
          <a:noFill/>
          <a:ln>
            <a:noFill/>
          </a:ln>
        </p:spPr>
        <p:txBody>
          <a:bodyPr bIns="91425" rIns="91425" lIns="91425" tIns="91425" anchor="t" anchorCtr="0">
            <a:normAutofit/>
          </a:bodyPr>
          <a:lstStyle/>
          <a:p>
            <a:pPr>
              <a:spcBef>
                <a:spcPts val="0"/>
              </a:spcBef>
              <a:buNone/>
            </a:pPr>
            <a:r>
              <a:rPr sz="1000" lang="en">
                <a:solidFill>
                  <a:srgbClr val="E06666"/>
                </a:solidFill>
                <a:latin typeface="Trebuchet MS"/>
                <a:ea typeface="Trebuchet MS"/>
                <a:cs typeface="Trebuchet MS"/>
                <a:sym typeface="Trebuchet MS"/>
              </a:rPr>
              <a:t>This work is licensed under a Creative Commons Attribution-ShareAlike 4.0 International License.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Solid State Relays (SSR)</a:t>
            </a:r>
          </a:p>
        </p:txBody>
      </p:sp>
      <p:sp>
        <p:nvSpPr>
          <p:cNvPr id="93" name="Shape 93"/>
          <p:cNvSpPr txBox="1"/>
          <p:nvPr>
            <p:ph idx="1" type="body"/>
          </p:nvPr>
        </p:nvSpPr>
        <p:spPr>
          <a:xfrm>
            <a:off y="1200150" x="457200"/>
            <a:ext cy="3725699" cx="6844199"/>
          </a:xfrm>
          <a:prstGeom prst="rect">
            <a:avLst/>
          </a:prstGeom>
        </p:spPr>
        <p:txBody>
          <a:bodyPr bIns="91425" rIns="91425" lIns="91425" tIns="91425" anchor="t" anchorCtr="0">
            <a:normAutofit/>
          </a:bodyPr>
          <a:lstStyle/>
          <a:p>
            <a:pPr rtl="0" lvl="0" indent="-342900" marL="457200">
              <a:spcBef>
                <a:spcPts val="0"/>
              </a:spcBef>
              <a:buClr>
                <a:schemeClr val="dk2"/>
              </a:buClr>
              <a:buSzPct val="100000"/>
              <a:buFont typeface="Arial"/>
              <a:buChar char="●"/>
            </a:pPr>
            <a:r>
              <a:rPr sz="1800" lang="en"/>
              <a:t>Any SSR that will accept a +24V control signal will work with the TA4-SNR PID controller</a:t>
            </a:r>
          </a:p>
          <a:p>
            <a:pPr rtl="0" lvl="0" indent="-342900" marL="457200">
              <a:spcBef>
                <a:spcPts val="0"/>
              </a:spcBef>
              <a:buClr>
                <a:schemeClr val="dk2"/>
              </a:buClr>
              <a:buSzPct val="100000"/>
              <a:buFont typeface="Arial"/>
              <a:buChar char="●"/>
            </a:pPr>
            <a:r>
              <a:rPr sz="1800" lang="en"/>
              <a:t>Many different varieties are available from eBay</a:t>
            </a:r>
          </a:p>
          <a:p>
            <a:pPr rtl="0" lvl="0" indent="-342900" marL="457200">
              <a:spcBef>
                <a:spcPts val="0"/>
              </a:spcBef>
              <a:buClr>
                <a:schemeClr val="dk2"/>
              </a:buClr>
              <a:buSzPct val="100000"/>
              <a:buFont typeface="Arial"/>
              <a:buChar char="●"/>
            </a:pPr>
            <a:r>
              <a:rPr sz="1800" lang="en"/>
              <a:t>For a resistive heater a “Zero Cross” SSR is highly recommended.  </a:t>
            </a:r>
          </a:p>
          <a:p>
            <a:pPr rtl="0" lvl="0" indent="-342900" marL="457200">
              <a:spcBef>
                <a:spcPts val="0"/>
              </a:spcBef>
              <a:buClr>
                <a:schemeClr val="dk2"/>
              </a:buClr>
              <a:buSzPct val="100000"/>
              <a:buFont typeface="Arial"/>
              <a:buChar char="●"/>
            </a:pPr>
            <a:r>
              <a:rPr sz="1800" lang="en"/>
              <a:t>A "Random" SSR will be more electrically noisy and more prone to burning out the heater elements.</a:t>
            </a:r>
          </a:p>
          <a:p>
            <a:pPr rtl="0" lvl="0" indent="-342900" marL="457200">
              <a:spcBef>
                <a:spcPts val="0"/>
              </a:spcBef>
              <a:buClr>
                <a:schemeClr val="dk2"/>
              </a:buClr>
              <a:buSzPct val="100000"/>
              <a:buFont typeface="Arial"/>
              <a:buChar char="●"/>
            </a:pPr>
            <a:r>
              <a:rPr sz="1800" lang="en"/>
              <a:t>Most high amperage (30A) SSRs will require a heatsink, some will have a built-in heatsink.</a:t>
            </a:r>
          </a:p>
          <a:p>
            <a:pPr rtl="0" lvl="0" indent="-342900" marL="457200">
              <a:spcBef>
                <a:spcPts val="0"/>
              </a:spcBef>
              <a:buClr>
                <a:schemeClr val="dk2"/>
              </a:buClr>
              <a:buSzPct val="100000"/>
              <a:buFont typeface="Arial"/>
              <a:buChar char="●"/>
            </a:pPr>
            <a:r>
              <a:rPr sz="1800" lang="en"/>
              <a:t>An example is the Crydom CKRD2430 (240V 30A)</a:t>
            </a:r>
          </a:p>
        </p:txBody>
      </p:sp>
      <p:pic>
        <p:nvPicPr>
          <p:cNvPr id="94" name="Shape 94"/>
          <p:cNvPicPr preferRelativeResize="0"/>
          <p:nvPr/>
        </p:nvPicPr>
        <p:blipFill>
          <a:blip r:embed="rId3">
            <a:alphaModFix/>
          </a:blip>
          <a:stretch>
            <a:fillRect/>
          </a:stretch>
        </p:blipFill>
        <p:spPr>
          <a:xfrm>
            <a:off y="2731600" x="7407450"/>
            <a:ext cy="2293549" cx="157725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y="0" x="0"/>
          <a:ext cy="0" cx="0"/>
          <a:chOff y="0" x="0"/>
          <a:chExt cy="0" cx="0"/>
        </a:xfrm>
      </p:grpSpPr>
      <p:sp>
        <p:nvSpPr>
          <p:cNvPr id="99" name="Shape 99"/>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Main switch (disconnect)</a:t>
            </a:r>
          </a:p>
        </p:txBody>
      </p:sp>
      <p:sp>
        <p:nvSpPr>
          <p:cNvPr id="100" name="Shape 100"/>
          <p:cNvSpPr txBox="1"/>
          <p:nvPr>
            <p:ph idx="1" type="body"/>
          </p:nvPr>
        </p:nvSpPr>
        <p:spPr>
          <a:xfrm>
            <a:off y="1200150" x="457200"/>
            <a:ext cy="3725699" cx="8229600"/>
          </a:xfrm>
          <a:prstGeom prst="rect">
            <a:avLst/>
          </a:prstGeom>
        </p:spPr>
        <p:txBody>
          <a:bodyPr bIns="91425" rIns="91425" lIns="91425" tIns="91425" anchor="t" anchorCtr="0">
            <a:normAutofit/>
          </a:bodyPr>
          <a:lstStyle/>
          <a:p>
            <a:pPr rtl="0" lvl="0" indent="-317500" marL="457200">
              <a:spcBef>
                <a:spcPts val="0"/>
              </a:spcBef>
              <a:buClr>
                <a:schemeClr val="dk2"/>
              </a:buClr>
              <a:buSzPct val="100000"/>
              <a:buFont typeface="Arial"/>
              <a:buChar char="●"/>
            </a:pPr>
            <a:r>
              <a:rPr sz="1400" lang="en"/>
              <a:t>A main input disconnect should be installed at the service entrance to the machine</a:t>
            </a:r>
          </a:p>
          <a:p>
            <a:pPr rtl="0" lvl="0" indent="-317500" marL="457200">
              <a:spcBef>
                <a:spcPts val="0"/>
              </a:spcBef>
              <a:buClr>
                <a:schemeClr val="dk2"/>
              </a:buClr>
              <a:buSzPct val="100000"/>
              <a:buFont typeface="Arial"/>
              <a:buChar char="●"/>
            </a:pPr>
            <a:r>
              <a:rPr sz="1400" lang="en"/>
              <a:t>Either a UL98 or UL508 listed disconnect is acceptable</a:t>
            </a:r>
          </a:p>
          <a:p>
            <a:pPr rtl="0" lvl="0" indent="-317500" marL="457200">
              <a:spcBef>
                <a:spcPts val="0"/>
              </a:spcBef>
              <a:buClr>
                <a:schemeClr val="dk2"/>
              </a:buClr>
              <a:buSzPct val="100000"/>
              <a:buFont typeface="Arial"/>
              <a:buChar char="●"/>
            </a:pPr>
            <a:r>
              <a:rPr sz="1400" lang="en"/>
              <a:t>This will function as the power switch</a:t>
            </a:r>
          </a:p>
          <a:p>
            <a:pPr lvl="0" indent="-317500" marL="457200">
              <a:spcBef>
                <a:spcPts val="0"/>
              </a:spcBef>
              <a:buClr>
                <a:schemeClr val="dk2"/>
              </a:buClr>
              <a:buSzPct val="100000"/>
              <a:buFont typeface="Arial"/>
              <a:buChar char="●"/>
            </a:pPr>
            <a:r>
              <a:rPr sz="1400" lang="en"/>
              <a:t>REMEMBER: </a:t>
            </a:r>
            <a:r>
              <a:rPr sz="1400" lang="en">
                <a:solidFill>
                  <a:srgbClr val="FF0000"/>
                </a:solidFill>
              </a:rPr>
              <a:t>A circuit breaker is NOT a power switch</a:t>
            </a:r>
          </a:p>
        </p:txBody>
      </p:sp>
      <p:pic>
        <p:nvPicPr>
          <p:cNvPr id="101" name="Shape 101"/>
          <p:cNvPicPr preferRelativeResize="0"/>
          <p:nvPr/>
        </p:nvPicPr>
        <p:blipFill>
          <a:blip r:embed="rId3">
            <a:alphaModFix/>
          </a:blip>
          <a:stretch>
            <a:fillRect/>
          </a:stretch>
        </p:blipFill>
        <p:spPr>
          <a:xfrm>
            <a:off y="1959575" x="5315750"/>
            <a:ext cy="2609850" cx="25241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Part costs (as of August 2014)</a:t>
            </a:r>
          </a:p>
        </p:txBody>
      </p:sp>
      <p:sp>
        <p:nvSpPr>
          <p:cNvPr id="107" name="Shape 107"/>
          <p:cNvSpPr txBox="1"/>
          <p:nvPr>
            <p:ph idx="1" type="body"/>
          </p:nvPr>
        </p:nvSpPr>
        <p:spPr>
          <a:xfrm>
            <a:off y="1200150" x="457200"/>
            <a:ext cy="3725699" cx="8229600"/>
          </a:xfrm>
          <a:prstGeom prst="rect">
            <a:avLst/>
          </a:prstGeom>
        </p:spPr>
        <p:txBody>
          <a:bodyPr bIns="91425" rIns="91425" lIns="91425" tIns="91425" anchor="t" anchorCtr="0">
            <a:normAutofit/>
          </a:bodyPr>
          <a:lstStyle/>
          <a:p>
            <a:pPr rtl="0" lvl="0">
              <a:spcBef>
                <a:spcPts val="0"/>
              </a:spcBef>
              <a:buNone/>
            </a:pPr>
            <a:r>
              <a:rPr sz="1200" lang="en"/>
              <a:t>Breakdown of individual parts cost:</a:t>
            </a:r>
          </a:p>
          <a:p>
            <a:pPr rtl="0" lvl="0" indent="-304800" marL="457200">
              <a:spcBef>
                <a:spcPts val="0"/>
              </a:spcBef>
              <a:buClr>
                <a:schemeClr val="dk2"/>
              </a:buClr>
              <a:buSzPct val="100000"/>
              <a:buFont typeface="Arial"/>
              <a:buChar char="●"/>
            </a:pPr>
            <a:r>
              <a:rPr sz="1200" lang="en"/>
              <a:t>TA4-SNR PID Controller: eBay - 2@ $24/ea</a:t>
            </a:r>
          </a:p>
          <a:p>
            <a:pPr rtl="0" lvl="0" indent="-304800" marL="457200">
              <a:spcBef>
                <a:spcPts val="0"/>
              </a:spcBef>
              <a:buClr>
                <a:schemeClr val="dk2"/>
              </a:buClr>
              <a:buSzPct val="100000"/>
              <a:buFont typeface="Arial"/>
              <a:buChar char="●"/>
            </a:pPr>
            <a:r>
              <a:rPr sz="1200" lang="en"/>
              <a:t>K-Type Thermocouple: eBay - 2@ $7/ea</a:t>
            </a:r>
          </a:p>
          <a:p>
            <a:pPr rtl="0" lvl="0" indent="-304800" marL="457200">
              <a:spcBef>
                <a:spcPts val="0"/>
              </a:spcBef>
              <a:buClr>
                <a:schemeClr val="dk2"/>
              </a:buClr>
              <a:buSzPct val="100000"/>
              <a:buFont typeface="Arial"/>
              <a:buChar char="●"/>
            </a:pPr>
            <a:r>
              <a:rPr sz="1200" lang="en"/>
              <a:t>Crydom CKRD2430 SSR: eBay - 4@ $35/ea</a:t>
            </a:r>
          </a:p>
          <a:p>
            <a:pPr rtl="0" lvl="0" indent="-304800" marL="457200">
              <a:spcBef>
                <a:spcPts val="0"/>
              </a:spcBef>
              <a:buClr>
                <a:schemeClr val="dk2"/>
              </a:buClr>
              <a:buSzPct val="100000"/>
              <a:buFont typeface="Arial"/>
              <a:buChar char="●"/>
            </a:pPr>
            <a:r>
              <a:rPr sz="1200" lang="en"/>
              <a:t>ABB OT30F3 Rotary Disconnect: eBay - $50</a:t>
            </a:r>
          </a:p>
          <a:p>
            <a:pPr rtl="0" lvl="0" indent="-304800" marL="457200">
              <a:spcBef>
                <a:spcPts val="0"/>
              </a:spcBef>
              <a:buClr>
                <a:schemeClr val="dk2"/>
              </a:buClr>
              <a:buSzPct val="100000"/>
              <a:buFont typeface="Arial"/>
              <a:buChar char="●"/>
            </a:pPr>
            <a:r>
              <a:rPr sz="1200" lang="en"/>
              <a:t>30A Double Pole Main Breaker (Eaton FAZ-30/2-NA): Allied Electronics - $80</a:t>
            </a:r>
          </a:p>
          <a:p>
            <a:pPr rtl="0" lvl="0" indent="-304800" marL="457200">
              <a:spcBef>
                <a:spcPts val="0"/>
              </a:spcBef>
              <a:buClr>
                <a:schemeClr val="dk2"/>
              </a:buClr>
              <a:buSzPct val="100000"/>
              <a:buFont typeface="Arial"/>
              <a:buChar char="●"/>
            </a:pPr>
            <a:r>
              <a:rPr sz="1200" lang="en"/>
              <a:t>Main Breaker Shunt Trip (Eaton FAZ-XAA-NA110-415VAC): Allied Electronics - $59</a:t>
            </a:r>
          </a:p>
          <a:p>
            <a:pPr rtl="0" lvl="0" indent="-304800" marL="457200">
              <a:spcBef>
                <a:spcPts val="0"/>
              </a:spcBef>
              <a:buClr>
                <a:schemeClr val="dk2"/>
              </a:buClr>
              <a:buSzPct val="100000"/>
              <a:buFont typeface="Arial"/>
              <a:buChar char="●"/>
            </a:pPr>
            <a:r>
              <a:rPr sz="1200" lang="en"/>
              <a:t>25A Single Pole Heater Breaker (Eaton FAZ-C25/1-NA): Allied Electronics - $36</a:t>
            </a:r>
          </a:p>
          <a:p>
            <a:pPr rtl="0" lvl="0" indent="-304800" marL="457200">
              <a:spcBef>
                <a:spcPts val="0"/>
              </a:spcBef>
              <a:buClr>
                <a:schemeClr val="dk2"/>
              </a:buClr>
              <a:buSzPct val="100000"/>
              <a:buFont typeface="Arial"/>
              <a:buChar char="●"/>
            </a:pPr>
            <a:r>
              <a:rPr sz="1200" lang="en"/>
              <a:t>High Temperature Wire (Omega HTMG-1CU-312S/C 12AWG): Omega Engineering - $3.35/ft</a:t>
            </a:r>
          </a:p>
          <a:p>
            <a:pPr rtl="0" lvl="0" indent="-304800" marL="457200">
              <a:spcBef>
                <a:spcPts val="0"/>
              </a:spcBef>
              <a:buClr>
                <a:schemeClr val="dk2"/>
              </a:buClr>
              <a:buSzPct val="100000"/>
              <a:buFont typeface="Arial"/>
              <a:buChar char="●"/>
            </a:pPr>
            <a:r>
              <a:rPr sz="1200" lang="en"/>
              <a:t>Enclosure: $100</a:t>
            </a:r>
          </a:p>
          <a:p>
            <a:pPr rtl="0" lvl="0" indent="-304800" marL="457200">
              <a:spcBef>
                <a:spcPts val="0"/>
              </a:spcBef>
              <a:buClr>
                <a:schemeClr val="dk2"/>
              </a:buClr>
              <a:buSzPct val="100000"/>
              <a:buFont typeface="Arial"/>
              <a:buChar char="●"/>
            </a:pPr>
            <a:r>
              <a:rPr sz="1200" lang="en"/>
              <a:t>Misc. Hardware: $50</a:t>
            </a:r>
          </a:p>
          <a:p>
            <a:pPr rtl="0" lvl="0">
              <a:spcBef>
                <a:spcPts val="0"/>
              </a:spcBef>
              <a:buNone/>
            </a:pPr>
            <a:r>
              <a:rPr sz="1200" lang="en"/>
              <a:t>Total: Approximately $550 for all new, reuse of the existing microtherm control main switch is a lower cost option.</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y="0" x="0"/>
          <a:ext cy="0" cx="0"/>
          <a:chOff y="0" x="0"/>
          <a:chExt cy="0" cx="0"/>
        </a:xfrm>
      </p:grpSpPr>
      <p:sp>
        <p:nvSpPr>
          <p:cNvPr id="112" name="Shape 112"/>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Example Installation</a:t>
            </a:r>
          </a:p>
        </p:txBody>
      </p:sp>
      <p:pic>
        <p:nvPicPr>
          <p:cNvPr id="113" name="Shape 113"/>
          <p:cNvPicPr preferRelativeResize="0"/>
          <p:nvPr/>
        </p:nvPicPr>
        <p:blipFill>
          <a:blip r:embed="rId3">
            <a:alphaModFix/>
          </a:blip>
          <a:stretch>
            <a:fillRect/>
          </a:stretch>
        </p:blipFill>
        <p:spPr>
          <a:xfrm>
            <a:off y="1232275" x="7224775"/>
            <a:ext cy="2809424" cx="1670969"/>
          </a:xfrm>
          <a:prstGeom prst="rect">
            <a:avLst/>
          </a:prstGeom>
          <a:noFill/>
          <a:ln>
            <a:noFill/>
          </a:ln>
        </p:spPr>
      </p:pic>
      <p:pic>
        <p:nvPicPr>
          <p:cNvPr id="114" name="Shape 114"/>
          <p:cNvPicPr preferRelativeResize="0"/>
          <p:nvPr/>
        </p:nvPicPr>
        <p:blipFill>
          <a:blip r:embed="rId4">
            <a:alphaModFix/>
          </a:blip>
          <a:stretch>
            <a:fillRect/>
          </a:stretch>
        </p:blipFill>
        <p:spPr>
          <a:xfrm>
            <a:off y="1232274" x="5381975"/>
            <a:ext cy="2809424" cx="1701223"/>
          </a:xfrm>
          <a:prstGeom prst="rect">
            <a:avLst/>
          </a:prstGeom>
          <a:noFill/>
          <a:ln>
            <a:noFill/>
          </a:ln>
        </p:spPr>
      </p:pic>
      <p:pic>
        <p:nvPicPr>
          <p:cNvPr id="115" name="Shape 115"/>
          <p:cNvPicPr preferRelativeResize="0"/>
          <p:nvPr/>
        </p:nvPicPr>
        <p:blipFill>
          <a:blip r:embed="rId5">
            <a:alphaModFix/>
          </a:blip>
          <a:stretch>
            <a:fillRect/>
          </a:stretch>
        </p:blipFill>
        <p:spPr>
          <a:xfrm>
            <a:off y="1265375" x="3293375"/>
            <a:ext cy="2809424" cx="1947024"/>
          </a:xfrm>
          <a:prstGeom prst="rect">
            <a:avLst/>
          </a:prstGeom>
          <a:noFill/>
          <a:ln>
            <a:noFill/>
          </a:ln>
        </p:spPr>
      </p:pic>
      <p:sp>
        <p:nvSpPr>
          <p:cNvPr id="116" name="Shape 116"/>
          <p:cNvSpPr txBox="1"/>
          <p:nvPr/>
        </p:nvSpPr>
        <p:spPr>
          <a:xfrm>
            <a:off y="4210600" x="1654925"/>
            <a:ext cy="317699" cx="6699000"/>
          </a:xfrm>
          <a:prstGeom prst="rect">
            <a:avLst/>
          </a:prstGeom>
          <a:noFill/>
          <a:ln>
            <a:noFill/>
          </a:ln>
        </p:spPr>
        <p:txBody>
          <a:bodyPr bIns="91425" rIns="91425" lIns="91425" tIns="91425" anchor="t" anchorCtr="0">
            <a:normAutofit/>
          </a:bodyPr>
          <a:lstStyle/>
          <a:p>
            <a:pPr rtl="0">
              <a:spcBef>
                <a:spcPts val="0"/>
              </a:spcBef>
              <a:buNone/>
            </a:pPr>
            <a:r>
              <a:rPr sz="1000" lang="en"/>
              <a:t>Notes:  </a:t>
            </a:r>
          </a:p>
          <a:p>
            <a:pPr rtl="0">
              <a:spcBef>
                <a:spcPts val="0"/>
              </a:spcBef>
              <a:buNone/>
            </a:pPr>
            <a:r>
              <a:t/>
            </a:r>
            <a:endParaRPr sz="1000"/>
          </a:p>
          <a:p>
            <a:pPr rtl="0">
              <a:spcBef>
                <a:spcPts val="0"/>
              </a:spcBef>
              <a:buNone/>
            </a:pPr>
            <a:r>
              <a:rPr sz="1000" lang="en"/>
              <a:t>PID Controllers in this example are calibrated in degrees celsius.</a:t>
            </a:r>
          </a:p>
          <a:p>
            <a:pPr rtl="0">
              <a:spcBef>
                <a:spcPts val="0"/>
              </a:spcBef>
              <a:buNone/>
            </a:pPr>
            <a:r>
              <a:t/>
            </a:r>
            <a:endParaRPr sz="1000"/>
          </a:p>
          <a:p>
            <a:pPr>
              <a:spcBef>
                <a:spcPts val="0"/>
              </a:spcBef>
              <a:buNone/>
            </a:pPr>
            <a:r>
              <a:rPr sz="1000" lang="en"/>
              <a:t>I didn’t take a good picture of the throat heater prior to putting the machine back together.</a:t>
            </a:r>
          </a:p>
        </p:txBody>
      </p:sp>
      <p:pic>
        <p:nvPicPr>
          <p:cNvPr id="117" name="Shape 117"/>
          <p:cNvPicPr preferRelativeResize="0"/>
          <p:nvPr/>
        </p:nvPicPr>
        <p:blipFill>
          <a:blip r:embed="rId6">
            <a:alphaModFix/>
          </a:blip>
          <a:stretch>
            <a:fillRect/>
          </a:stretch>
        </p:blipFill>
        <p:spPr>
          <a:xfrm>
            <a:off y="1265375" x="444500"/>
            <a:ext cy="1587750" cx="27073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sp>
        <p:nvSpPr>
          <p:cNvPr id="122" name="Shape 122"/>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Disclaimers</a:t>
            </a:r>
          </a:p>
        </p:txBody>
      </p:sp>
      <p:sp>
        <p:nvSpPr>
          <p:cNvPr id="123" name="Shape 123"/>
          <p:cNvSpPr txBox="1"/>
          <p:nvPr>
            <p:ph idx="1" type="body"/>
          </p:nvPr>
        </p:nvSpPr>
        <p:spPr>
          <a:xfrm>
            <a:off y="1200150" x="457200"/>
            <a:ext cy="3725699" cx="8229600"/>
          </a:xfrm>
          <a:prstGeom prst="rect">
            <a:avLst/>
          </a:prstGeom>
        </p:spPr>
        <p:txBody>
          <a:bodyPr bIns="91425" rIns="91425" lIns="91425" tIns="91425" anchor="t" anchorCtr="0">
            <a:normAutofit/>
          </a:bodyPr>
          <a:lstStyle/>
          <a:p>
            <a:pPr rtl="0">
              <a:spcBef>
                <a:spcPts val="0"/>
              </a:spcBef>
              <a:buNone/>
            </a:pPr>
            <a:r>
              <a:rPr sz="1000" lang="en"/>
              <a:t>NO WARRANTY.  The technical information is provided "AS IS".  Mark Turpin makes no warranties or representations, expressed, implied or statutory, including lack of viruses, accuracy, or implied completeness.  Mark Turpin disclaims any warranty of title, any implied warranties or merchantability, fitness for a particular purpose, quiet enjoyment, quiet possession, and non-infringement of any third party intellectual property rights with regard to the technical information or the use of those materials.</a:t>
            </a:r>
          </a:p>
          <a:p>
            <a:pPr rtl="0">
              <a:spcBef>
                <a:spcPts val="0"/>
              </a:spcBef>
              <a:buNone/>
            </a:pPr>
            <a:r>
              <a:t/>
            </a:r>
            <a:endParaRPr sz="1000"/>
          </a:p>
          <a:p>
            <a:pPr rtl="0">
              <a:spcBef>
                <a:spcPts val="0"/>
              </a:spcBef>
              <a:buNone/>
            </a:pPr>
            <a:r>
              <a:rPr sz="1000" lang="en"/>
              <a:t>Limitations and exclusions of damages.  In no event shall Mark Turpin be liable for any actual, special, incidental, consequential, or indirect damages, however caused, on any theory of liability and whether or not Mark Turpin has been advised of the possibility of such damages, arising in any way out of the technical information or the use of the technical information.</a:t>
            </a:r>
          </a:p>
          <a:p>
            <a:pPr rtl="0">
              <a:spcBef>
                <a:spcPts val="0"/>
              </a:spcBef>
              <a:buNone/>
            </a:pPr>
            <a:r>
              <a:t/>
            </a:r>
            <a:endParaRPr sz="1000"/>
          </a:p>
          <a:p>
            <a:pPr rtl="0">
              <a:spcBef>
                <a:spcPts val="0"/>
              </a:spcBef>
              <a:buNone/>
            </a:pPr>
            <a:r>
              <a:rPr sz="1000" lang="en"/>
              <a:t>No engineering services. User is fully responsible for all design decisions and engineering with regard to its products.  By providing Technical Information Mark Turpin does not intend to offer or provide engineering services or advice concerning User's design.  If User desires engineering services, then User should rely on its retained employees and consultants and/or procure engineering services from a licensed professional engineer ("LPE").</a:t>
            </a:r>
          </a:p>
          <a:p>
            <a:pPr rtl="0">
              <a:spcBef>
                <a:spcPts val="0"/>
              </a:spcBef>
              <a:buNone/>
            </a:pPr>
            <a:r>
              <a:t/>
            </a:r>
            <a:endParaRPr sz="1000"/>
          </a:p>
          <a:p>
            <a:pPr rtl="0">
              <a:spcBef>
                <a:spcPts val="0"/>
              </a:spcBef>
              <a:buNone/>
            </a:pPr>
            <a:r>
              <a:rPr sz="1000" lang="en"/>
              <a:t>This work is licensed under a Creative Commons Attribution-ShareAlike 4.0 International License.</a:t>
            </a:r>
          </a:p>
          <a:p>
            <a:pPr>
              <a:spcBef>
                <a:spcPts val="0"/>
              </a:spcBef>
              <a:buNone/>
            </a:pPr>
            <a:r>
              <a:t/>
            </a:r>
            <a:endParaRPr sz="10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9" name="Shape 39"/>
        <p:cNvGrpSpPr/>
        <p:nvPr/>
      </p:nvGrpSpPr>
      <p:grpSpPr>
        <a:xfrm>
          <a:off y="0" x="0"/>
          <a:ext cy="0" cx="0"/>
          <a:chOff y="0" x="0"/>
          <a:chExt cy="0" cx="0"/>
        </a:xfrm>
      </p:grpSpPr>
      <p:sp>
        <p:nvSpPr>
          <p:cNvPr id="40" name="Shape 40"/>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Overview</a:t>
            </a:r>
          </a:p>
        </p:txBody>
      </p:sp>
      <p:sp>
        <p:nvSpPr>
          <p:cNvPr id="41" name="Shape 41"/>
          <p:cNvSpPr txBox="1"/>
          <p:nvPr>
            <p:ph idx="1" type="body"/>
          </p:nvPr>
        </p:nvSpPr>
        <p:spPr>
          <a:xfrm>
            <a:off y="1200150" x="457200"/>
            <a:ext cy="3725699" cx="8229600"/>
          </a:xfrm>
          <a:prstGeom prst="rect">
            <a:avLst/>
          </a:prstGeom>
        </p:spPr>
        <p:txBody>
          <a:bodyPr bIns="91425" rIns="91425" lIns="91425" tIns="91425" anchor="t" anchorCtr="0">
            <a:normAutofit/>
          </a:bodyPr>
          <a:lstStyle/>
          <a:p>
            <a:pPr rtl="0">
              <a:spcBef>
                <a:spcPts val="0"/>
              </a:spcBef>
              <a:buNone/>
            </a:pPr>
            <a:r>
              <a:rPr sz="1800" lang="en"/>
              <a:t>General overview of the replacement of Microtherm controls and mechanical relays with digital PID process controller and Solid State Relays.</a:t>
            </a:r>
          </a:p>
          <a:p>
            <a:pPr rtl="0">
              <a:spcBef>
                <a:spcPts val="0"/>
              </a:spcBef>
              <a:buNone/>
            </a:pPr>
            <a:r>
              <a:t/>
            </a:r>
            <a:endParaRPr sz="1800"/>
          </a:p>
          <a:p>
            <a:pPr rtl="0">
              <a:spcBef>
                <a:spcPts val="0"/>
              </a:spcBef>
              <a:buNone/>
            </a:pPr>
            <a:r>
              <a:rPr sz="1800" lang="en"/>
              <a:t>This is a general guide and basic electrical knowledge is assumed.  Most components shown in the following slides can be replaced with other brands and models.  It is the reader’s responsibility to verify ratings.</a:t>
            </a:r>
          </a:p>
          <a:p>
            <a:pPr rtl="0">
              <a:spcBef>
                <a:spcPts val="0"/>
              </a:spcBef>
              <a:buNone/>
            </a:pPr>
            <a:r>
              <a:t/>
            </a:r>
            <a:endParaRPr sz="1800"/>
          </a:p>
          <a:p>
            <a:pPr rtl="0">
              <a:spcBef>
                <a:spcPts val="0"/>
              </a:spcBef>
              <a:buNone/>
            </a:pPr>
            <a:r>
              <a:rPr sz="1800" lang="en"/>
              <a:t>MOST IMPORTANT RULE - </a:t>
            </a:r>
            <a:r>
              <a:rPr sz="1800" lang="en">
                <a:solidFill>
                  <a:srgbClr val="FF0000"/>
                </a:solidFill>
              </a:rPr>
              <a:t>GROUND YOUR MACHINE!!  THIS IS FOR YOUR SAFETY!</a:t>
            </a:r>
          </a:p>
          <a:p>
            <a:pPr>
              <a:spcBef>
                <a:spcPts val="0"/>
              </a:spcBef>
              <a:buNone/>
            </a:pPr>
            <a:r>
              <a:rPr sz="1800" lang="en">
                <a:solidFill>
                  <a:srgbClr val="535353"/>
                </a:solidFill>
              </a:rPr>
              <a:t>FOR 110V MACHINES - </a:t>
            </a:r>
            <a:r>
              <a:rPr sz="1800" lang="en">
                <a:solidFill>
                  <a:srgbClr val="FF0000"/>
                </a:solidFill>
              </a:rPr>
              <a:t>THE NEUTRAL CONDUCTOR IS NOT A SAFETY GROUND, RUN A GROUND WIRE BACK TO YOUR ELECTRICAL PANEL.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 name="Shape 45"/>
        <p:cNvGrpSpPr/>
        <p:nvPr/>
      </p:nvGrpSpPr>
      <p:grpSpPr>
        <a:xfrm>
          <a:off y="0" x="0"/>
          <a:ext cy="0" cx="0"/>
          <a:chOff y="0" x="0"/>
          <a:chExt cy="0" cx="0"/>
        </a:xfrm>
      </p:grpSpPr>
      <p:sp>
        <p:nvSpPr>
          <p:cNvPr id="46" name="Shape 46"/>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Microtherm Controls</a:t>
            </a:r>
          </a:p>
        </p:txBody>
      </p:sp>
      <p:sp>
        <p:nvSpPr>
          <p:cNvPr id="47" name="Shape 47"/>
          <p:cNvSpPr txBox="1"/>
          <p:nvPr>
            <p:ph idx="1" type="body"/>
          </p:nvPr>
        </p:nvSpPr>
        <p:spPr>
          <a:xfrm>
            <a:off y="1200150" x="457200"/>
            <a:ext cy="3725699" cx="5606400"/>
          </a:xfrm>
          <a:prstGeom prst="rect">
            <a:avLst/>
          </a:prstGeom>
        </p:spPr>
        <p:txBody>
          <a:bodyPr bIns="91425" rIns="91425" lIns="91425" tIns="91425" anchor="t" anchorCtr="0">
            <a:normAutofit/>
          </a:bodyPr>
          <a:lstStyle/>
          <a:p>
            <a:pPr rtl="0" lvl="0" indent="-317500" marL="457200">
              <a:spcBef>
                <a:spcPts val="0"/>
              </a:spcBef>
              <a:buClr>
                <a:schemeClr val="dk2"/>
              </a:buClr>
              <a:buSzPct val="100000"/>
              <a:buFont typeface="Arial"/>
              <a:buChar char="●"/>
            </a:pPr>
            <a:r>
              <a:rPr sz="1400" lang="en"/>
              <a:t>Original microtherm controls use a fluid filled bulb and bellows as a temperature sensor.</a:t>
            </a:r>
          </a:p>
          <a:p>
            <a:pPr rtl="0" lvl="0" indent="-317500" marL="457200">
              <a:spcBef>
                <a:spcPts val="0"/>
              </a:spcBef>
              <a:buClr>
                <a:schemeClr val="dk2"/>
              </a:buClr>
              <a:buSzPct val="100000"/>
              <a:buFont typeface="Arial"/>
              <a:buChar char="●"/>
            </a:pPr>
            <a:r>
              <a:rPr sz="1400" lang="en"/>
              <a:t>Snap-action switches operated the main power relays.</a:t>
            </a:r>
          </a:p>
          <a:p>
            <a:pPr rtl="0" lvl="0" indent="-317500" marL="457200">
              <a:spcBef>
                <a:spcPts val="0"/>
              </a:spcBef>
              <a:buClr>
                <a:schemeClr val="dk2"/>
              </a:buClr>
              <a:buSzPct val="100000"/>
              <a:buFont typeface="Arial"/>
              <a:buChar char="●"/>
            </a:pPr>
            <a:r>
              <a:rPr sz="1400" lang="en"/>
              <a:t>Main relays are mechanical open frame relays.</a:t>
            </a:r>
          </a:p>
          <a:p>
            <a:pPr rtl="0" lvl="0" indent="-317500" marL="457200">
              <a:spcBef>
                <a:spcPts val="0"/>
              </a:spcBef>
              <a:buClr>
                <a:schemeClr val="dk2"/>
              </a:buClr>
              <a:buSzPct val="100000"/>
              <a:buFont typeface="Arial"/>
              <a:buChar char="●"/>
            </a:pPr>
            <a:r>
              <a:rPr sz="1400" lang="en"/>
              <a:t>Over-temperature safety is provided through a bimetal snap action switch made by Klixon. The device is connected to an auxiliary terminal on the master on/off switch which causes the master switch to open if the crucible gets too hot.</a:t>
            </a:r>
          </a:p>
          <a:p>
            <a:pPr rtl="0" lvl="0" indent="-317500" marL="457200">
              <a:spcBef>
                <a:spcPts val="0"/>
              </a:spcBef>
              <a:buClr>
                <a:schemeClr val="dk2"/>
              </a:buClr>
              <a:buSzPct val="100000"/>
              <a:buFont typeface="Arial"/>
              <a:buChar char="●"/>
            </a:pPr>
            <a:r>
              <a:rPr sz="1400" lang="en"/>
              <a:t>Four heaters are used in the system</a:t>
            </a:r>
          </a:p>
          <a:p>
            <a:pPr rtl="0" lvl="1" indent="-317500" marL="914400">
              <a:spcBef>
                <a:spcPts val="0"/>
              </a:spcBef>
              <a:buClr>
                <a:schemeClr val="dk2"/>
              </a:buClr>
              <a:buSzPct val="100000"/>
              <a:buFont typeface="Courier New"/>
              <a:buChar char="o"/>
            </a:pPr>
            <a:r>
              <a:rPr sz="1400" lang="en"/>
              <a:t>Two heaters in the crucible</a:t>
            </a:r>
          </a:p>
          <a:p>
            <a:pPr rtl="0" lvl="1" indent="-317500" marL="914400">
              <a:spcBef>
                <a:spcPts val="0"/>
              </a:spcBef>
              <a:buClr>
                <a:schemeClr val="dk2"/>
              </a:buClr>
              <a:buSzPct val="100000"/>
              <a:buFont typeface="Courier New"/>
              <a:buChar char="o"/>
            </a:pPr>
            <a:r>
              <a:rPr sz="1400" lang="en"/>
              <a:t>Two heaters attached to the throat</a:t>
            </a:r>
          </a:p>
        </p:txBody>
      </p:sp>
      <p:pic>
        <p:nvPicPr>
          <p:cNvPr id="48" name="Shape 48"/>
          <p:cNvPicPr preferRelativeResize="0"/>
          <p:nvPr/>
        </p:nvPicPr>
        <p:blipFill>
          <a:blip r:embed="rId3">
            <a:alphaModFix/>
          </a:blip>
          <a:stretch>
            <a:fillRect/>
          </a:stretch>
        </p:blipFill>
        <p:spPr>
          <a:xfrm>
            <a:off y="1200149" x="6127773"/>
            <a:ext cy="3898225" cx="2858377"/>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Replacement Overview</a:t>
            </a:r>
          </a:p>
        </p:txBody>
      </p:sp>
      <p:sp>
        <p:nvSpPr>
          <p:cNvPr id="54" name="Shape 54"/>
          <p:cNvSpPr txBox="1"/>
          <p:nvPr>
            <p:ph idx="1" type="body"/>
          </p:nvPr>
        </p:nvSpPr>
        <p:spPr>
          <a:xfrm>
            <a:off y="1200150" x="457200"/>
            <a:ext cy="3725699" cx="8229600"/>
          </a:xfrm>
          <a:prstGeom prst="rect">
            <a:avLst/>
          </a:prstGeom>
        </p:spPr>
        <p:txBody>
          <a:bodyPr bIns="91425" rIns="91425" lIns="91425" tIns="91425" anchor="t" anchorCtr="0">
            <a:normAutofit/>
          </a:bodyPr>
          <a:lstStyle/>
          <a:p>
            <a:pPr rtl="0">
              <a:spcBef>
                <a:spcPts val="0"/>
              </a:spcBef>
              <a:buNone/>
            </a:pPr>
            <a:r>
              <a:rPr sz="1400" lang="en"/>
              <a:t>Individual component functions along with modern replacement part type are listed below:</a:t>
            </a:r>
          </a:p>
          <a:p>
            <a:pPr rtl="0" lvl="0" indent="-317500" marL="457200">
              <a:spcBef>
                <a:spcPts val="0"/>
              </a:spcBef>
              <a:buClr>
                <a:schemeClr val="dk2"/>
              </a:buClr>
              <a:buSzPct val="100000"/>
              <a:buFont typeface="Arial"/>
              <a:buChar char="●"/>
            </a:pPr>
            <a:r>
              <a:rPr sz="1400" lang="en"/>
              <a:t>Fluid-filled Bulbs function as a temperature Sensor, replaced with K-Type Thermocouple</a:t>
            </a:r>
          </a:p>
          <a:p>
            <a:pPr rtl="0" lvl="0" indent="-317500" marL="457200">
              <a:spcBef>
                <a:spcPts val="0"/>
              </a:spcBef>
              <a:buClr>
                <a:schemeClr val="dk2"/>
              </a:buClr>
              <a:buSzPct val="100000"/>
              <a:buFont typeface="Arial"/>
              <a:buChar char="●"/>
            </a:pPr>
            <a:r>
              <a:rPr sz="1400" lang="en"/>
              <a:t>Bellows / Snap Action Switces / Adjustment knobs function as the temperature controller, replaced with PID Controller</a:t>
            </a:r>
          </a:p>
          <a:p>
            <a:pPr rtl="0" lvl="0" indent="-317500" marL="457200">
              <a:spcBef>
                <a:spcPts val="0"/>
              </a:spcBef>
              <a:buClr>
                <a:schemeClr val="dk2"/>
              </a:buClr>
              <a:buSzPct val="100000"/>
              <a:buFont typeface="Arial"/>
              <a:buChar char="●"/>
            </a:pPr>
            <a:r>
              <a:rPr sz="1400" lang="en"/>
              <a:t>Mechanical Relays function as the power switch can be replaced with solid state relays</a:t>
            </a:r>
          </a:p>
          <a:p>
            <a:pPr rtl="0" lvl="0" indent="-317500" marL="457200">
              <a:spcBef>
                <a:spcPts val="0"/>
              </a:spcBef>
              <a:buClr>
                <a:schemeClr val="dk2"/>
              </a:buClr>
              <a:buSzPct val="100000"/>
              <a:buFont typeface="Arial"/>
              <a:buChar char="●"/>
            </a:pPr>
            <a:r>
              <a:rPr sz="1400" lang="en"/>
              <a:t>Klixon bi-metal switch functioned as the overtemperature sensor, these are quite reliable and should be retained.</a:t>
            </a:r>
          </a:p>
          <a:p>
            <a:pPr lv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Temperature Sensors</a:t>
            </a:r>
          </a:p>
        </p:txBody>
      </p:sp>
      <p:sp>
        <p:nvSpPr>
          <p:cNvPr id="60" name="Shape 60"/>
          <p:cNvSpPr txBox="1"/>
          <p:nvPr>
            <p:ph idx="1" type="body"/>
          </p:nvPr>
        </p:nvSpPr>
        <p:spPr>
          <a:xfrm>
            <a:off y="1200150" x="457200"/>
            <a:ext cy="3725699" cx="5818199"/>
          </a:xfrm>
          <a:prstGeom prst="rect">
            <a:avLst/>
          </a:prstGeom>
        </p:spPr>
        <p:txBody>
          <a:bodyPr bIns="91425" rIns="91425" lIns="91425" tIns="91425" anchor="t" anchorCtr="0">
            <a:normAutofit/>
          </a:bodyPr>
          <a:lstStyle/>
          <a:p>
            <a:pPr rtl="0" lvl="0" indent="-342900" marL="457200">
              <a:spcBef>
                <a:spcPts val="0"/>
              </a:spcBef>
              <a:buClr>
                <a:schemeClr val="dk2"/>
              </a:buClr>
              <a:buSzPct val="100000"/>
              <a:buFont typeface="Arial"/>
              <a:buChar char="●"/>
            </a:pPr>
            <a:r>
              <a:rPr sz="1800" lang="en"/>
              <a:t>A Stainless Steel clad K-Type Thermocouple can be placed directly in the crucible and mounted in the throat without any difficulty.  These thermocouples are typically rated for use from -328 to 2282F, more than enough range for our equipment.</a:t>
            </a:r>
          </a:p>
          <a:p>
            <a:pPr lvl="0" indent="-342900" marL="457200">
              <a:spcBef>
                <a:spcPts val="0"/>
              </a:spcBef>
              <a:buClr>
                <a:schemeClr val="dk2"/>
              </a:buClr>
              <a:buSzPct val="100000"/>
              <a:buFont typeface="Arial"/>
              <a:buChar char="●"/>
            </a:pPr>
            <a:r>
              <a:rPr sz="1800" lang="en"/>
              <a:t>These thermocouples can be purchased through eBay for under $10 each.  Search for “Stainless Steel K-Type Thermocouple”</a:t>
            </a:r>
          </a:p>
        </p:txBody>
      </p:sp>
      <p:pic>
        <p:nvPicPr>
          <p:cNvPr id="61" name="Shape 61"/>
          <p:cNvPicPr preferRelativeResize="0"/>
          <p:nvPr/>
        </p:nvPicPr>
        <p:blipFill>
          <a:blip r:embed="rId3">
            <a:alphaModFix/>
          </a:blip>
          <a:stretch>
            <a:fillRect/>
          </a:stretch>
        </p:blipFill>
        <p:spPr>
          <a:xfrm>
            <a:off y="2826600" x="6368300"/>
            <a:ext cy="2215125" cx="26740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y="0" x="0"/>
          <a:ext cy="0" cx="0"/>
          <a:chOff y="0" x="0"/>
          <a:chExt cy="0" cx="0"/>
        </a:xfrm>
      </p:grpSpPr>
      <p:sp>
        <p:nvSpPr>
          <p:cNvPr id="66" name="Shape 66"/>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Digital PID Controller</a:t>
            </a:r>
          </a:p>
        </p:txBody>
      </p:sp>
      <p:sp>
        <p:nvSpPr>
          <p:cNvPr id="67" name="Shape 67"/>
          <p:cNvSpPr txBox="1"/>
          <p:nvPr>
            <p:ph idx="1" type="body"/>
          </p:nvPr>
        </p:nvSpPr>
        <p:spPr>
          <a:xfrm>
            <a:off y="1200150" x="457200"/>
            <a:ext cy="3725699" cx="5672700"/>
          </a:xfrm>
          <a:prstGeom prst="rect">
            <a:avLst/>
          </a:prstGeom>
        </p:spPr>
        <p:txBody>
          <a:bodyPr bIns="91425" rIns="91425" lIns="91425" tIns="91425" anchor="t" anchorCtr="0">
            <a:normAutofit/>
          </a:bodyPr>
          <a:lstStyle/>
          <a:p>
            <a:pPr rtl="0" lvl="0" indent="-342900" marL="457200">
              <a:spcBef>
                <a:spcPts val="0"/>
              </a:spcBef>
              <a:buClr>
                <a:schemeClr val="dk2"/>
              </a:buClr>
              <a:buSzPct val="100000"/>
              <a:buFont typeface="Arial"/>
              <a:buChar char="●"/>
            </a:pPr>
            <a:r>
              <a:rPr sz="1800" lang="en"/>
              <a:t>PID Controllers are “Proportional-Integral-Derivative” controllers</a:t>
            </a:r>
          </a:p>
          <a:p>
            <a:pPr rtl="0" lvl="0" indent="-342900" marL="457200">
              <a:spcBef>
                <a:spcPts val="0"/>
              </a:spcBef>
              <a:buClr>
                <a:schemeClr val="dk2"/>
              </a:buClr>
              <a:buSzPct val="100000"/>
              <a:buFont typeface="Arial"/>
              <a:buChar char="●"/>
            </a:pPr>
            <a:r>
              <a:rPr sz="1800" lang="en"/>
              <a:t>These controllers are used frequently in industrial processes</a:t>
            </a:r>
          </a:p>
          <a:p>
            <a:pPr rtl="0" lvl="0" indent="-342900" marL="457200">
              <a:spcBef>
                <a:spcPts val="0"/>
              </a:spcBef>
              <a:buClr>
                <a:schemeClr val="dk2"/>
              </a:buClr>
              <a:buSzPct val="100000"/>
              <a:buFont typeface="Arial"/>
              <a:buChar char="●"/>
            </a:pPr>
            <a:r>
              <a:rPr sz="1800" lang="en"/>
              <a:t>Inexpensive chinese-made units are available on eBay for under $30 each, search for “TA4-SNR”</a:t>
            </a:r>
          </a:p>
          <a:p>
            <a:pPr rtl="0" lvl="0" indent="-342900" marL="457200">
              <a:spcBef>
                <a:spcPts val="0"/>
              </a:spcBef>
              <a:buClr>
                <a:schemeClr val="dk2"/>
              </a:buClr>
              <a:buSzPct val="100000"/>
              <a:buFont typeface="Arial"/>
              <a:buChar char="●"/>
            </a:pPr>
            <a:r>
              <a:rPr sz="1800" lang="en"/>
              <a:t>The SNR model has a main output designed for driving SSRs, No aux output, and a Relay alarm output.</a:t>
            </a:r>
          </a:p>
          <a:p>
            <a:pPr rtl="0" lvl="0" indent="-342900" marL="457200">
              <a:spcBef>
                <a:spcPts val="0"/>
              </a:spcBef>
              <a:buClr>
                <a:schemeClr val="dk2"/>
              </a:buClr>
              <a:buSzPct val="100000"/>
              <a:buFont typeface="Arial"/>
              <a:buChar char="●"/>
            </a:pPr>
            <a:r>
              <a:rPr sz="1800" lang="en"/>
              <a:t>Two PID Controllers are required for Linotype machines, one for the crucible heaters and one for the throat heater.</a:t>
            </a:r>
          </a:p>
        </p:txBody>
      </p:sp>
      <p:pic>
        <p:nvPicPr>
          <p:cNvPr id="68" name="Shape 68"/>
          <p:cNvPicPr preferRelativeResize="0"/>
          <p:nvPr/>
        </p:nvPicPr>
        <p:blipFill>
          <a:blip r:embed="rId3">
            <a:alphaModFix/>
          </a:blip>
          <a:stretch>
            <a:fillRect/>
          </a:stretch>
        </p:blipFill>
        <p:spPr>
          <a:xfrm>
            <a:off y="1489450" x="6189575"/>
            <a:ext cy="3019125" cx="26089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y="0" x="0"/>
          <a:ext cy="0" cx="0"/>
          <a:chOff y="0" x="0"/>
          <a:chExt cy="0" cx="0"/>
        </a:xfrm>
      </p:grpSpPr>
      <p:sp>
        <p:nvSpPr>
          <p:cNvPr id="73" name="Shape 73"/>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Overcurrent Protection</a:t>
            </a:r>
          </a:p>
        </p:txBody>
      </p:sp>
      <p:sp>
        <p:nvSpPr>
          <p:cNvPr id="74" name="Shape 74"/>
          <p:cNvSpPr txBox="1"/>
          <p:nvPr>
            <p:ph idx="1" type="body"/>
          </p:nvPr>
        </p:nvSpPr>
        <p:spPr>
          <a:xfrm>
            <a:off y="1200150" x="457200"/>
            <a:ext cy="3725699" cx="8229600"/>
          </a:xfrm>
          <a:prstGeom prst="rect">
            <a:avLst/>
          </a:prstGeom>
        </p:spPr>
        <p:txBody>
          <a:bodyPr bIns="91425" rIns="91425" lIns="91425" tIns="91425" anchor="t" anchorCtr="0">
            <a:normAutofit/>
          </a:bodyPr>
          <a:lstStyle/>
          <a:p>
            <a:pPr rtl="0" lvl="0" indent="-317500" marL="457200">
              <a:spcBef>
                <a:spcPts val="0"/>
              </a:spcBef>
              <a:buClr>
                <a:schemeClr val="dk2"/>
              </a:buClr>
              <a:buSzPct val="100000"/>
              <a:buFont typeface="Arial"/>
              <a:buChar char="●"/>
            </a:pPr>
            <a:r>
              <a:rPr sz="1400" lang="en"/>
              <a:t>Circuit breakers or fuses must be used to protect the system from over current conditions.</a:t>
            </a:r>
          </a:p>
          <a:p>
            <a:pPr rtl="0" lvl="0" indent="-317500" marL="457200">
              <a:spcBef>
                <a:spcPts val="0"/>
              </a:spcBef>
              <a:buClr>
                <a:schemeClr val="dk2"/>
              </a:buClr>
              <a:buSzPct val="100000"/>
              <a:buFont typeface="Arial"/>
              <a:buChar char="●"/>
            </a:pPr>
            <a:r>
              <a:rPr sz="1400" lang="en"/>
              <a:t>Individual machine current ratings will vary depending on the heater elements installed in the machine.</a:t>
            </a:r>
          </a:p>
          <a:p>
            <a:pPr rtl="0" lvl="0" indent="-317500" marL="457200">
              <a:spcBef>
                <a:spcPts val="0"/>
              </a:spcBef>
              <a:buClr>
                <a:schemeClr val="dk2"/>
              </a:buClr>
              <a:buSzPct val="100000"/>
              <a:buFont typeface="Arial"/>
              <a:buChar char="●"/>
            </a:pPr>
            <a:r>
              <a:rPr sz="1400" lang="en"/>
              <a:t>It is best if you measure the cold resistance of your heaters to determine the current draw.  Current is voltage divided by resistance.</a:t>
            </a:r>
          </a:p>
          <a:p>
            <a:pPr rtl="0" lvl="0" indent="-317500" marL="457200">
              <a:spcBef>
                <a:spcPts val="0"/>
              </a:spcBef>
              <a:buClr>
                <a:schemeClr val="dk2"/>
              </a:buClr>
              <a:buSzPct val="100000"/>
              <a:buFont typeface="Arial"/>
              <a:buChar char="●"/>
            </a:pPr>
            <a:r>
              <a:rPr sz="1400" lang="en"/>
              <a:t>If you have the original heaters and the rating plate is intact you can use the information on the chart in the Microtherm manual:</a:t>
            </a:r>
          </a:p>
          <a:p>
            <a:pPr rtl="0" lvl="1" indent="-317500" marL="914400">
              <a:spcBef>
                <a:spcPts val="0"/>
              </a:spcBef>
              <a:buClr>
                <a:schemeClr val="dk2"/>
              </a:buClr>
              <a:buSzPct val="100000"/>
              <a:buFont typeface="Courier New"/>
              <a:buChar char="o"/>
            </a:pPr>
            <a:r>
              <a:rPr sz="1400" lang="en"/>
              <a:t>120V - Crucible: 12A, Throat:12A</a:t>
            </a:r>
          </a:p>
          <a:p>
            <a:pPr rtl="0" lvl="2" indent="-317500" marL="1371600">
              <a:spcBef>
                <a:spcPts val="0"/>
              </a:spcBef>
              <a:buClr>
                <a:schemeClr val="dk2"/>
              </a:buClr>
              <a:buSzPct val="100000"/>
              <a:buFont typeface="Wingdings"/>
              <a:buChar char="§"/>
            </a:pPr>
            <a:r>
              <a:rPr sz="1400" lang="en"/>
              <a:t>100-125V Crucible Heaters</a:t>
            </a:r>
          </a:p>
          <a:p>
            <a:pPr rtl="0" lvl="2" indent="-317500" marL="1371600">
              <a:spcBef>
                <a:spcPts val="0"/>
              </a:spcBef>
              <a:buClr>
                <a:schemeClr val="dk2"/>
              </a:buClr>
              <a:buSzPct val="100000"/>
              <a:buFont typeface="Wingdings"/>
              <a:buChar char="§"/>
            </a:pPr>
            <a:r>
              <a:rPr sz="1400" lang="en"/>
              <a:t>100-125V Throat Heaters</a:t>
            </a:r>
          </a:p>
          <a:p>
            <a:pPr rtl="0" lvl="1" indent="-317500" marL="914400">
              <a:spcBef>
                <a:spcPts val="0"/>
              </a:spcBef>
              <a:buClr>
                <a:schemeClr val="dk2"/>
              </a:buClr>
              <a:buSzPct val="100000"/>
              <a:buFont typeface="Courier New"/>
              <a:buChar char="o"/>
            </a:pPr>
            <a:r>
              <a:rPr sz="1400" lang="en"/>
              <a:t>240V - Crucible: 6A, Throat: 6A</a:t>
            </a:r>
          </a:p>
          <a:p>
            <a:pPr rtl="0" lvl="2" indent="-317500" marL="1371600">
              <a:spcBef>
                <a:spcPts val="0"/>
              </a:spcBef>
              <a:buClr>
                <a:schemeClr val="dk2"/>
              </a:buClr>
              <a:buSzPct val="100000"/>
              <a:buFont typeface="Wingdings"/>
              <a:buChar char="§"/>
            </a:pPr>
            <a:r>
              <a:rPr sz="1400" lang="en"/>
              <a:t>200-250V Crucible Heaters</a:t>
            </a:r>
          </a:p>
          <a:p>
            <a:pPr rtl="0" lvl="2" indent="-317500" marL="1371600">
              <a:spcBef>
                <a:spcPts val="0"/>
              </a:spcBef>
              <a:buClr>
                <a:schemeClr val="dk2"/>
              </a:buClr>
              <a:buSzPct val="100000"/>
              <a:buFont typeface="Wingdings"/>
              <a:buChar char="§"/>
            </a:pPr>
            <a:r>
              <a:rPr sz="1400" lang="en"/>
              <a:t>221-250V Throat Heaters</a:t>
            </a:r>
          </a:p>
          <a:p>
            <a:pPr rtl="0" lvl="1" indent="-317500" marL="914400">
              <a:spcBef>
                <a:spcPts val="0"/>
              </a:spcBef>
              <a:buClr>
                <a:schemeClr val="dk2"/>
              </a:buClr>
              <a:buSzPct val="100000"/>
              <a:buFont typeface="Courier New"/>
              <a:buChar char="o"/>
            </a:pPr>
            <a:r>
              <a:rPr sz="1400" lang="en"/>
              <a:t>208V - Crucible: 5.2A, Throat: 6.4A</a:t>
            </a:r>
          </a:p>
          <a:p>
            <a:pPr rtl="0" lvl="2" indent="-317500" marL="1371600">
              <a:spcBef>
                <a:spcPts val="0"/>
              </a:spcBef>
              <a:buClr>
                <a:schemeClr val="dk2"/>
              </a:buClr>
              <a:buSzPct val="100000"/>
              <a:buFont typeface="Wingdings"/>
              <a:buChar char="§"/>
            </a:pPr>
            <a:r>
              <a:rPr sz="1400" lang="en"/>
              <a:t>200-250V Crucible Heaters</a:t>
            </a:r>
          </a:p>
          <a:p>
            <a:pPr rtl="0" lvl="2" indent="-317500" marL="1371600">
              <a:spcBef>
                <a:spcPts val="0"/>
              </a:spcBef>
              <a:buClr>
                <a:schemeClr val="dk2"/>
              </a:buClr>
              <a:buSzPct val="100000"/>
              <a:buFont typeface="Wingdings"/>
              <a:buChar char="§"/>
            </a:pPr>
            <a:r>
              <a:rPr sz="1400" lang="en"/>
              <a:t>200-220V Throat Heaters</a:t>
            </a:r>
          </a:p>
        </p:txBody>
      </p:sp>
      <p:pic>
        <p:nvPicPr>
          <p:cNvPr id="75" name="Shape 75"/>
          <p:cNvPicPr preferRelativeResize="0"/>
          <p:nvPr/>
        </p:nvPicPr>
        <p:blipFill>
          <a:blip r:embed="rId3">
            <a:alphaModFix/>
          </a:blip>
          <a:stretch>
            <a:fillRect/>
          </a:stretch>
        </p:blipFill>
        <p:spPr>
          <a:xfrm>
            <a:off y="2674350" x="5632200"/>
            <a:ext cy="2337550" cx="33705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sp>
        <p:nvSpPr>
          <p:cNvPr id="80" name="Shape 80"/>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Overcurrent Protection (cont’d)</a:t>
            </a:r>
          </a:p>
        </p:txBody>
      </p:sp>
      <p:sp>
        <p:nvSpPr>
          <p:cNvPr id="81" name="Shape 81"/>
          <p:cNvSpPr txBox="1"/>
          <p:nvPr>
            <p:ph idx="1" type="body"/>
          </p:nvPr>
        </p:nvSpPr>
        <p:spPr>
          <a:xfrm>
            <a:off y="1200150" x="457200"/>
            <a:ext cy="3725699" cx="8229600"/>
          </a:xfrm>
          <a:prstGeom prst="rect">
            <a:avLst/>
          </a:prstGeom>
        </p:spPr>
        <p:txBody>
          <a:bodyPr bIns="91425" rIns="91425" lIns="91425" tIns="91425" anchor="t" anchorCtr="0">
            <a:normAutofit/>
          </a:bodyPr>
          <a:lstStyle/>
          <a:p>
            <a:pPr rtl="0" lvl="0" indent="-317500" marL="457200">
              <a:spcBef>
                <a:spcPts val="0"/>
              </a:spcBef>
              <a:buClr>
                <a:schemeClr val="dk2"/>
              </a:buClr>
              <a:buSzPct val="100000"/>
              <a:buFont typeface="Arial"/>
              <a:buChar char="●"/>
            </a:pPr>
            <a:r>
              <a:rPr sz="1400" lang="en"/>
              <a:t>For most machines the suggested circuit breaker sizes are listed below, but if you have nonstandard elements you will need to determine the appropriate size.</a:t>
            </a:r>
          </a:p>
          <a:p>
            <a:pPr rtl="0" lvl="1" indent="-317500" marL="914400">
              <a:spcBef>
                <a:spcPts val="0"/>
              </a:spcBef>
              <a:buClr>
                <a:schemeClr val="dk2"/>
              </a:buClr>
              <a:buSzPct val="100000"/>
              <a:buFont typeface="Courier New"/>
              <a:buChar char="o"/>
            </a:pPr>
            <a:r>
              <a:rPr sz="1400" lang="en"/>
              <a:t>@120V: 30A Main, 25A Crucible, 25A Throat, 1A PID</a:t>
            </a:r>
          </a:p>
          <a:p>
            <a:pPr rtl="0" lvl="1" indent="-317500" marL="914400">
              <a:spcBef>
                <a:spcPts val="0"/>
              </a:spcBef>
              <a:buClr>
                <a:schemeClr val="dk2"/>
              </a:buClr>
              <a:buSzPct val="100000"/>
              <a:buFont typeface="Courier New"/>
              <a:buChar char="o"/>
            </a:pPr>
            <a:r>
              <a:rPr sz="1400" lang="en"/>
              <a:t>@240V: 20A Main, 15A Crucible, 15A Throat, 1A PID</a:t>
            </a:r>
          </a:p>
          <a:p>
            <a:pPr rtl="0" lvl="1" indent="-317500" marL="914400">
              <a:spcBef>
                <a:spcPts val="0"/>
              </a:spcBef>
              <a:buClr>
                <a:schemeClr val="dk2"/>
              </a:buClr>
              <a:buSzPct val="100000"/>
              <a:buFont typeface="Courier New"/>
              <a:buChar char="o"/>
            </a:pPr>
            <a:r>
              <a:rPr sz="1400" lang="en"/>
              <a:t>@208V: 20A Main, 15A Crucible, 15A Throat, 1A PID</a:t>
            </a:r>
          </a:p>
          <a:p>
            <a:pPr rtl="0" lvl="0" indent="-317500" marL="457200">
              <a:spcBef>
                <a:spcPts val="0"/>
              </a:spcBef>
              <a:buClr>
                <a:schemeClr val="dk2"/>
              </a:buClr>
              <a:buSzPct val="100000"/>
              <a:buFont typeface="Arial"/>
              <a:buChar char="●"/>
            </a:pPr>
            <a:r>
              <a:rPr sz="1400" lang="en"/>
              <a:t>Circuit breakers should be UL489 “branch circuit” listed breakers.</a:t>
            </a:r>
          </a:p>
          <a:p>
            <a:pPr rtl="0" lvl="0" indent="-317500" marL="457200">
              <a:spcBef>
                <a:spcPts val="0"/>
              </a:spcBef>
              <a:buClr>
                <a:schemeClr val="dk2"/>
              </a:buClr>
              <a:buSzPct val="100000"/>
              <a:buFont typeface="Arial"/>
              <a:buChar char="●"/>
            </a:pPr>
            <a:r>
              <a:rPr sz="1400" lang="en"/>
              <a:t>Eaton FAZ-NA series is UL489 listed and is DIN rail mountable.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y="0" x="0"/>
          <a:ext cy="0" cx="0"/>
          <a:chOff y="0" x="0"/>
          <a:chExt cy="0" cx="0"/>
        </a:xfrm>
      </p:grpSpPr>
      <p:sp>
        <p:nvSpPr>
          <p:cNvPr id="86" name="Shape 86"/>
          <p:cNvSpPr txBox="1"/>
          <p:nvPr>
            <p:ph type="title"/>
          </p:nvPr>
        </p:nvSpPr>
        <p:spPr>
          <a:xfrm>
            <a:off y="205978" x="457200"/>
            <a:ext cy="857400" cx="8229600"/>
          </a:xfrm>
          <a:prstGeom prst="rect">
            <a:avLst/>
          </a:prstGeom>
        </p:spPr>
        <p:txBody>
          <a:bodyPr bIns="91425" rIns="91425" lIns="91425" tIns="91425" anchor="b" anchorCtr="0">
            <a:normAutofit/>
          </a:bodyPr>
          <a:lstStyle/>
          <a:p>
            <a:pPr>
              <a:spcBef>
                <a:spcPts val="0"/>
              </a:spcBef>
              <a:buNone/>
            </a:pPr>
            <a:r>
              <a:rPr lang="en"/>
              <a:t>Overtemperature Protection</a:t>
            </a:r>
          </a:p>
        </p:txBody>
      </p:sp>
      <p:sp>
        <p:nvSpPr>
          <p:cNvPr id="87" name="Shape 87"/>
          <p:cNvSpPr txBox="1"/>
          <p:nvPr>
            <p:ph idx="1" type="body"/>
          </p:nvPr>
        </p:nvSpPr>
        <p:spPr>
          <a:xfrm>
            <a:off y="1200150" x="457200"/>
            <a:ext cy="3725699" cx="8229600"/>
          </a:xfrm>
          <a:prstGeom prst="rect">
            <a:avLst/>
          </a:prstGeom>
        </p:spPr>
        <p:txBody>
          <a:bodyPr bIns="91425" rIns="91425" lIns="91425" tIns="91425" anchor="t" anchorCtr="0">
            <a:normAutofit/>
          </a:bodyPr>
          <a:lstStyle/>
          <a:p>
            <a:pPr rtl="0" lvl="0" indent="-317500" marL="457200">
              <a:spcBef>
                <a:spcPts val="0"/>
              </a:spcBef>
              <a:buClr>
                <a:schemeClr val="dk2"/>
              </a:buClr>
              <a:buSzPct val="100000"/>
              <a:buFont typeface="Arial"/>
              <a:buChar char="●"/>
            </a:pPr>
            <a:r>
              <a:rPr sz="1400" lang="en"/>
              <a:t>Existing crucible klixon can be used in conjunction with a shunt trip for the main input circuit breaker.</a:t>
            </a:r>
          </a:p>
          <a:p>
            <a:pPr rtl="0" lvl="0" indent="-317500" marL="457200">
              <a:spcBef>
                <a:spcPts val="0"/>
              </a:spcBef>
              <a:buClr>
                <a:schemeClr val="dk2"/>
              </a:buClr>
              <a:buSzPct val="100000"/>
              <a:buFont typeface="Arial"/>
              <a:buChar char="●"/>
            </a:pPr>
            <a:r>
              <a:rPr sz="1400" lang="en"/>
              <a:t>Eaton offers a FAZ-XAA-NA110-415VAC shunt trip for the FAZ-NA series of circuit breakers which operates from 110-415V</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khaki">
  <a:themeElements>
    <a:clrScheme name="Custom 349">
      <a:dk1>
        <a:srgbClr val="262626"/>
      </a:dk1>
      <a:lt1>
        <a:srgbClr val="E6D6BD"/>
      </a:lt1>
      <a:dk2>
        <a:srgbClr val="535353"/>
      </a:dk2>
      <a:lt2>
        <a:srgbClr val="B4AD9E"/>
      </a:lt2>
      <a:accent1>
        <a:srgbClr val="ADB48E"/>
      </a:accent1>
      <a:accent2>
        <a:srgbClr val="867961"/>
      </a:accent2>
      <a:accent3>
        <a:srgbClr val="CBB680"/>
      </a:accent3>
      <a:accent4>
        <a:srgbClr val="78A3C0"/>
      </a:accent4>
      <a:accent5>
        <a:srgbClr val="C0AE91"/>
      </a:accent5>
      <a:accent6>
        <a:srgbClr val="668874"/>
      </a:accent6>
      <a:hlink>
        <a:srgbClr val="4B94B3"/>
      </a:hlink>
      <a:folHlink>
        <a:srgbClr val="41414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